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332" r:id="rId5"/>
    <p:sldId id="393" r:id="rId6"/>
    <p:sldId id="394" r:id="rId7"/>
    <p:sldId id="395" r:id="rId8"/>
    <p:sldId id="355" r:id="rId9"/>
    <p:sldId id="385" r:id="rId10"/>
    <p:sldId id="386" r:id="rId11"/>
    <p:sldId id="373" r:id="rId12"/>
    <p:sldId id="366" r:id="rId13"/>
    <p:sldId id="372" r:id="rId14"/>
    <p:sldId id="388" r:id="rId15"/>
    <p:sldId id="391" r:id="rId1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A83EB-17BE-4E3B-B0F3-58FD6D6131A2}" v="2" dt="2021-05-13T19:28:40.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8"/>
    <p:restoredTop sz="94619"/>
  </p:normalViewPr>
  <p:slideViewPr>
    <p:cSldViewPr snapToGrid="0" snapToObjects="1">
      <p:cViewPr varScale="1">
        <p:scale>
          <a:sx n="68" d="100"/>
          <a:sy n="68" d="100"/>
        </p:scale>
        <p:origin x="822"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a Harner" userId="cb0cad39-5305-4c72-9387-f1e47ba85e72" providerId="ADAL" clId="{5FAA83EB-17BE-4E3B-B0F3-58FD6D6131A2}"/>
    <pc:docChg chg="custSel modSld">
      <pc:chgData name="Alisa Harner" userId="cb0cad39-5305-4c72-9387-f1e47ba85e72" providerId="ADAL" clId="{5FAA83EB-17BE-4E3B-B0F3-58FD6D6131A2}" dt="2021-05-18T13:47:07.215" v="254" actId="20577"/>
      <pc:docMkLst>
        <pc:docMk/>
      </pc:docMkLst>
      <pc:sldChg chg="modSp mod">
        <pc:chgData name="Alisa Harner" userId="cb0cad39-5305-4c72-9387-f1e47ba85e72" providerId="ADAL" clId="{5FAA83EB-17BE-4E3B-B0F3-58FD6D6131A2}" dt="2021-05-18T13:47:07.215" v="254" actId="20577"/>
        <pc:sldMkLst>
          <pc:docMk/>
          <pc:sldMk cId="4010392679" sldId="372"/>
        </pc:sldMkLst>
        <pc:spChg chg="mod">
          <ac:chgData name="Alisa Harner" userId="cb0cad39-5305-4c72-9387-f1e47ba85e72" providerId="ADAL" clId="{5FAA83EB-17BE-4E3B-B0F3-58FD6D6131A2}" dt="2021-05-18T13:47:07.215" v="254" actId="20577"/>
          <ac:spMkLst>
            <pc:docMk/>
            <pc:sldMk cId="4010392679" sldId="372"/>
            <ac:spMk id="12" creationId="{ADF8F56B-2662-CD43-BD05-0AF493CFA50D}"/>
          </ac:spMkLst>
        </pc:spChg>
      </pc:sldChg>
      <pc:sldChg chg="modSp mod">
        <pc:chgData name="Alisa Harner" userId="cb0cad39-5305-4c72-9387-f1e47ba85e72" providerId="ADAL" clId="{5FAA83EB-17BE-4E3B-B0F3-58FD6D6131A2}" dt="2021-05-14T13:10:53.430" v="182" actId="20577"/>
        <pc:sldMkLst>
          <pc:docMk/>
          <pc:sldMk cId="234061889" sldId="385"/>
        </pc:sldMkLst>
        <pc:spChg chg="mod">
          <ac:chgData name="Alisa Harner" userId="cb0cad39-5305-4c72-9387-f1e47ba85e72" providerId="ADAL" clId="{5FAA83EB-17BE-4E3B-B0F3-58FD6D6131A2}" dt="2021-05-14T13:10:53.430" v="182" actId="20577"/>
          <ac:spMkLst>
            <pc:docMk/>
            <pc:sldMk cId="234061889" sldId="385"/>
            <ac:spMk id="2" creationId="{86AC3BFD-A0B6-DB4D-87D7-A3F8C887E230}"/>
          </ac:spMkLst>
        </pc:spChg>
      </pc:sldChg>
      <pc:sldChg chg="modSp mod">
        <pc:chgData name="Alisa Harner" userId="cb0cad39-5305-4c72-9387-f1e47ba85e72" providerId="ADAL" clId="{5FAA83EB-17BE-4E3B-B0F3-58FD6D6131A2}" dt="2021-05-13T19:08:14.529" v="68" actId="20577"/>
        <pc:sldMkLst>
          <pc:docMk/>
          <pc:sldMk cId="4286931834" sldId="386"/>
        </pc:sldMkLst>
        <pc:spChg chg="mod">
          <ac:chgData name="Alisa Harner" userId="cb0cad39-5305-4c72-9387-f1e47ba85e72" providerId="ADAL" clId="{5FAA83EB-17BE-4E3B-B0F3-58FD6D6131A2}" dt="2021-05-13T19:08:14.529" v="68" actId="20577"/>
          <ac:spMkLst>
            <pc:docMk/>
            <pc:sldMk cId="4286931834" sldId="386"/>
            <ac:spMk id="3" creationId="{5DA2454E-41FD-CC44-99C8-5D314CE1CD20}"/>
          </ac:spMkLst>
        </pc:spChg>
      </pc:sldChg>
      <pc:sldChg chg="modSp mod">
        <pc:chgData name="Alisa Harner" userId="cb0cad39-5305-4c72-9387-f1e47ba85e72" providerId="ADAL" clId="{5FAA83EB-17BE-4E3B-B0F3-58FD6D6131A2}" dt="2021-05-13T19:09:07.281" v="72" actId="20577"/>
        <pc:sldMkLst>
          <pc:docMk/>
          <pc:sldMk cId="436257163" sldId="388"/>
        </pc:sldMkLst>
        <pc:spChg chg="mod">
          <ac:chgData name="Alisa Harner" userId="cb0cad39-5305-4c72-9387-f1e47ba85e72" providerId="ADAL" clId="{5FAA83EB-17BE-4E3B-B0F3-58FD6D6131A2}" dt="2021-05-13T19:09:07.281" v="72" actId="20577"/>
          <ac:spMkLst>
            <pc:docMk/>
            <pc:sldMk cId="436257163" sldId="388"/>
            <ac:spMk id="2" creationId="{A56BBEF2-DB37-8D4D-A0FE-9B80F11549AD}"/>
          </ac:spMkLst>
        </pc:spChg>
      </pc:sldChg>
      <pc:sldChg chg="modSp mod">
        <pc:chgData name="Alisa Harner" userId="cb0cad39-5305-4c72-9387-f1e47ba85e72" providerId="ADAL" clId="{5FAA83EB-17BE-4E3B-B0F3-58FD6D6131A2}" dt="2021-05-13T19:36:47.819" v="176" actId="20577"/>
        <pc:sldMkLst>
          <pc:docMk/>
          <pc:sldMk cId="4280089684" sldId="391"/>
        </pc:sldMkLst>
        <pc:spChg chg="mod">
          <ac:chgData name="Alisa Harner" userId="cb0cad39-5305-4c72-9387-f1e47ba85e72" providerId="ADAL" clId="{5FAA83EB-17BE-4E3B-B0F3-58FD6D6131A2}" dt="2021-05-13T19:36:47.819" v="176" actId="20577"/>
          <ac:spMkLst>
            <pc:docMk/>
            <pc:sldMk cId="4280089684" sldId="391"/>
            <ac:spMk id="12" creationId="{ADF8F56B-2662-CD43-BD05-0AF493CFA50D}"/>
          </ac:spMkLst>
        </pc:spChg>
      </pc:sldChg>
      <pc:sldChg chg="modSp mod">
        <pc:chgData name="Alisa Harner" userId="cb0cad39-5305-4c72-9387-f1e47ba85e72" providerId="ADAL" clId="{5FAA83EB-17BE-4E3B-B0F3-58FD6D6131A2}" dt="2021-05-13T19:05:01.738" v="12" actId="20577"/>
        <pc:sldMkLst>
          <pc:docMk/>
          <pc:sldMk cId="410987062" sldId="395"/>
        </pc:sldMkLst>
        <pc:spChg chg="mod">
          <ac:chgData name="Alisa Harner" userId="cb0cad39-5305-4c72-9387-f1e47ba85e72" providerId="ADAL" clId="{5FAA83EB-17BE-4E3B-B0F3-58FD6D6131A2}" dt="2021-05-13T19:05:01.738" v="12" actId="20577"/>
          <ac:spMkLst>
            <pc:docMk/>
            <pc:sldMk cId="410987062" sldId="395"/>
            <ac:spMk id="9" creationId="{7FAA45B4-C336-4244-8D0E-83B4DC3752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F22E5D20-4E4A-9B42-96F3-A9B02FA67015}" type="datetimeFigureOut">
              <a:rPr lang="en-US" smtClean="0"/>
              <a:t>5/18/2021</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FA663F73-CFB3-F148-A035-9B8F6FB6F763}" type="slidenum">
              <a:rPr lang="en-US" smtClean="0"/>
              <a:t>‹#›</a:t>
            </a:fld>
            <a:endParaRPr lang="en-US"/>
          </a:p>
        </p:txBody>
      </p:sp>
    </p:spTree>
    <p:extLst>
      <p:ext uri="{BB962C8B-B14F-4D97-AF65-F5344CB8AC3E}">
        <p14:creationId xmlns:p14="http://schemas.microsoft.com/office/powerpoint/2010/main" val="104020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1</a:t>
            </a:fld>
            <a:endParaRPr lang="en-US"/>
          </a:p>
        </p:txBody>
      </p:sp>
    </p:spTree>
    <p:extLst>
      <p:ext uri="{BB962C8B-B14F-4D97-AF65-F5344CB8AC3E}">
        <p14:creationId xmlns:p14="http://schemas.microsoft.com/office/powerpoint/2010/main" val="2924267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10</a:t>
            </a:fld>
            <a:endParaRPr lang="en-US"/>
          </a:p>
        </p:txBody>
      </p:sp>
    </p:spTree>
    <p:extLst>
      <p:ext uri="{BB962C8B-B14F-4D97-AF65-F5344CB8AC3E}">
        <p14:creationId xmlns:p14="http://schemas.microsoft.com/office/powerpoint/2010/main" val="142316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11</a:t>
            </a:fld>
            <a:endParaRPr lang="en-US"/>
          </a:p>
        </p:txBody>
      </p:sp>
    </p:spTree>
    <p:extLst>
      <p:ext uri="{BB962C8B-B14F-4D97-AF65-F5344CB8AC3E}">
        <p14:creationId xmlns:p14="http://schemas.microsoft.com/office/powerpoint/2010/main" val="2868147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12</a:t>
            </a:fld>
            <a:endParaRPr lang="en-US"/>
          </a:p>
        </p:txBody>
      </p:sp>
    </p:spTree>
    <p:extLst>
      <p:ext uri="{BB962C8B-B14F-4D97-AF65-F5344CB8AC3E}">
        <p14:creationId xmlns:p14="http://schemas.microsoft.com/office/powerpoint/2010/main" val="174214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2</a:t>
            </a:fld>
            <a:endParaRPr lang="en-US"/>
          </a:p>
        </p:txBody>
      </p:sp>
    </p:spTree>
    <p:extLst>
      <p:ext uri="{BB962C8B-B14F-4D97-AF65-F5344CB8AC3E}">
        <p14:creationId xmlns:p14="http://schemas.microsoft.com/office/powerpoint/2010/main" val="134132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3</a:t>
            </a:fld>
            <a:endParaRPr lang="en-US"/>
          </a:p>
        </p:txBody>
      </p:sp>
    </p:spTree>
    <p:extLst>
      <p:ext uri="{BB962C8B-B14F-4D97-AF65-F5344CB8AC3E}">
        <p14:creationId xmlns:p14="http://schemas.microsoft.com/office/powerpoint/2010/main" val="302973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4</a:t>
            </a:fld>
            <a:endParaRPr lang="en-US"/>
          </a:p>
        </p:txBody>
      </p:sp>
    </p:spTree>
    <p:extLst>
      <p:ext uri="{BB962C8B-B14F-4D97-AF65-F5344CB8AC3E}">
        <p14:creationId xmlns:p14="http://schemas.microsoft.com/office/powerpoint/2010/main" val="89888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5</a:t>
            </a:fld>
            <a:endParaRPr lang="en-US"/>
          </a:p>
        </p:txBody>
      </p:sp>
    </p:spTree>
    <p:extLst>
      <p:ext uri="{BB962C8B-B14F-4D97-AF65-F5344CB8AC3E}">
        <p14:creationId xmlns:p14="http://schemas.microsoft.com/office/powerpoint/2010/main" val="190752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6</a:t>
            </a:fld>
            <a:endParaRPr lang="en-US"/>
          </a:p>
        </p:txBody>
      </p:sp>
    </p:spTree>
    <p:extLst>
      <p:ext uri="{BB962C8B-B14F-4D97-AF65-F5344CB8AC3E}">
        <p14:creationId xmlns:p14="http://schemas.microsoft.com/office/powerpoint/2010/main" val="147358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7</a:t>
            </a:fld>
            <a:endParaRPr lang="en-US"/>
          </a:p>
        </p:txBody>
      </p:sp>
    </p:spTree>
    <p:extLst>
      <p:ext uri="{BB962C8B-B14F-4D97-AF65-F5344CB8AC3E}">
        <p14:creationId xmlns:p14="http://schemas.microsoft.com/office/powerpoint/2010/main" val="1389331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8</a:t>
            </a:fld>
            <a:endParaRPr lang="en-US"/>
          </a:p>
        </p:txBody>
      </p:sp>
    </p:spTree>
    <p:extLst>
      <p:ext uri="{BB962C8B-B14F-4D97-AF65-F5344CB8AC3E}">
        <p14:creationId xmlns:p14="http://schemas.microsoft.com/office/powerpoint/2010/main" val="69584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663F73-CFB3-F148-A035-9B8F6FB6F763}" type="slidenum">
              <a:rPr lang="en-US" smtClean="0"/>
              <a:t>9</a:t>
            </a:fld>
            <a:endParaRPr lang="en-US"/>
          </a:p>
        </p:txBody>
      </p:sp>
    </p:spTree>
    <p:extLst>
      <p:ext uri="{BB962C8B-B14F-4D97-AF65-F5344CB8AC3E}">
        <p14:creationId xmlns:p14="http://schemas.microsoft.com/office/powerpoint/2010/main" val="185586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D897A8-2929-3B46-A5F2-05A0C7FBE5EB}"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46190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897A8-2929-3B46-A5F2-05A0C7FBE5EB}"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1503815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897A8-2929-3B46-A5F2-05A0C7FBE5EB}"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189827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D897A8-2929-3B46-A5F2-05A0C7FBE5EB}"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179628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D897A8-2929-3B46-A5F2-05A0C7FBE5EB}"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218251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D897A8-2929-3B46-A5F2-05A0C7FBE5EB}"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264874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D897A8-2929-3B46-A5F2-05A0C7FBE5EB}"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63982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D897A8-2929-3B46-A5F2-05A0C7FBE5EB}"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135522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897A8-2929-3B46-A5F2-05A0C7FBE5EB}"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264525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897A8-2929-3B46-A5F2-05A0C7FBE5EB}"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320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D897A8-2929-3B46-A5F2-05A0C7FBE5EB}"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C0AB72-AA23-D046-AB99-5E613310D68B}" type="slidenum">
              <a:rPr lang="en-US" smtClean="0"/>
              <a:t>‹#›</a:t>
            </a:fld>
            <a:endParaRPr lang="en-US"/>
          </a:p>
        </p:txBody>
      </p:sp>
    </p:spTree>
    <p:extLst>
      <p:ext uri="{BB962C8B-B14F-4D97-AF65-F5344CB8AC3E}">
        <p14:creationId xmlns:p14="http://schemas.microsoft.com/office/powerpoint/2010/main" val="111518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897A8-2929-3B46-A5F2-05A0C7FBE5EB}" type="datetimeFigureOut">
              <a:rPr lang="en-US" smtClean="0"/>
              <a:t>5/18/2021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0AB72-AA23-D046-AB99-5E613310D68B}" type="slidenum">
              <a:rPr lang="en-US" smtClean="0"/>
              <a:t>‹#›</a:t>
            </a:fld>
            <a:endParaRPr lang="en-US"/>
          </a:p>
        </p:txBody>
      </p:sp>
    </p:spTree>
    <p:extLst>
      <p:ext uri="{BB962C8B-B14F-4D97-AF65-F5344CB8AC3E}">
        <p14:creationId xmlns:p14="http://schemas.microsoft.com/office/powerpoint/2010/main" val="3246029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15350" y="263575"/>
            <a:ext cx="1284270" cy="1560632"/>
          </a:xfrm>
          <a:prstGeom prst="rect">
            <a:avLst/>
          </a:prstGeom>
        </p:spPr>
      </p:pic>
      <p:sp>
        <p:nvSpPr>
          <p:cNvPr id="9" name="TextBox 8">
            <a:extLst>
              <a:ext uri="{FF2B5EF4-FFF2-40B4-BE49-F238E27FC236}">
                <a16:creationId xmlns:a16="http://schemas.microsoft.com/office/drawing/2014/main" id="{7FAA45B4-C336-4244-8D0E-83B4DC375256}"/>
              </a:ext>
            </a:extLst>
          </p:cNvPr>
          <p:cNvSpPr txBox="1"/>
          <p:nvPr/>
        </p:nvSpPr>
        <p:spPr>
          <a:xfrm>
            <a:off x="1057485" y="6210046"/>
            <a:ext cx="11242330" cy="461665"/>
          </a:xfrm>
          <a:prstGeom prst="rect">
            <a:avLst/>
          </a:prstGeom>
          <a:noFill/>
        </p:spPr>
        <p:txBody>
          <a:bodyPr wrap="square" rtlCol="0">
            <a:spAutoFit/>
          </a:bodyPr>
          <a:lstStyle/>
          <a:p>
            <a:r>
              <a:rPr lang="en-US" sz="2400" b="1" dirty="0">
                <a:solidFill>
                  <a:schemeClr val="bg1"/>
                </a:solidFill>
              </a:rPr>
              <a:t>The main extension of Mustang Rock connecting to the parking lot has been poured.</a:t>
            </a:r>
          </a:p>
        </p:txBody>
      </p:sp>
      <p:sp>
        <p:nvSpPr>
          <p:cNvPr id="2" name="Rectangle 1">
            <a:extLst>
              <a:ext uri="{FF2B5EF4-FFF2-40B4-BE49-F238E27FC236}">
                <a16:creationId xmlns:a16="http://schemas.microsoft.com/office/drawing/2014/main" id="{9B2A9E4D-2521-924B-B203-C38E3FE5A6E8}"/>
              </a:ext>
            </a:extLst>
          </p:cNvPr>
          <p:cNvSpPr/>
          <p:nvPr/>
        </p:nvSpPr>
        <p:spPr>
          <a:xfrm>
            <a:off x="3399118" y="179145"/>
            <a:ext cx="5949834" cy="584775"/>
          </a:xfrm>
          <a:prstGeom prst="rect">
            <a:avLst/>
          </a:prstGeom>
        </p:spPr>
        <p:txBody>
          <a:bodyPr wrap="none">
            <a:spAutoFit/>
          </a:bodyPr>
          <a:lstStyle/>
          <a:p>
            <a:r>
              <a:rPr lang="en-US" sz="3200" b="1" dirty="0">
                <a:solidFill>
                  <a:schemeClr val="bg1"/>
                </a:solidFill>
              </a:rPr>
              <a:t>NEW ADMINISTRATION BUILDING</a:t>
            </a:r>
          </a:p>
        </p:txBody>
      </p:sp>
      <p:pic>
        <p:nvPicPr>
          <p:cNvPr id="10" name="Picture 9">
            <a:extLst>
              <a:ext uri="{FF2B5EF4-FFF2-40B4-BE49-F238E27FC236}">
                <a16:creationId xmlns:a16="http://schemas.microsoft.com/office/drawing/2014/main" id="{123CE3BF-05FC-4B49-ACBD-DC76FBAD9681}"/>
              </a:ext>
            </a:extLst>
          </p:cNvPr>
          <p:cNvPicPr>
            <a:picLocks noChangeAspect="1"/>
          </p:cNvPicPr>
          <p:nvPr/>
        </p:nvPicPr>
        <p:blipFill>
          <a:blip r:embed="rId5"/>
          <a:stretch>
            <a:fillRect/>
          </a:stretch>
        </p:blipFill>
        <p:spPr>
          <a:xfrm>
            <a:off x="2756776" y="763921"/>
            <a:ext cx="7234518" cy="5425888"/>
          </a:xfrm>
          <a:prstGeom prst="rect">
            <a:avLst/>
          </a:prstGeom>
          <a:ln w="19050">
            <a:solidFill>
              <a:schemeClr val="bg1"/>
            </a:solidFill>
          </a:ln>
        </p:spPr>
      </p:pic>
    </p:spTree>
    <p:extLst>
      <p:ext uri="{BB962C8B-B14F-4D97-AF65-F5344CB8AC3E}">
        <p14:creationId xmlns:p14="http://schemas.microsoft.com/office/powerpoint/2010/main" val="53303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12" name="TextBox 11">
            <a:extLst>
              <a:ext uri="{FF2B5EF4-FFF2-40B4-BE49-F238E27FC236}">
                <a16:creationId xmlns:a16="http://schemas.microsoft.com/office/drawing/2014/main" id="{ADF8F56B-2662-CD43-BD05-0AF493CFA50D}"/>
              </a:ext>
            </a:extLst>
          </p:cNvPr>
          <p:cNvSpPr txBox="1"/>
          <p:nvPr/>
        </p:nvSpPr>
        <p:spPr>
          <a:xfrm>
            <a:off x="498479" y="5489505"/>
            <a:ext cx="4567651" cy="830997"/>
          </a:xfrm>
          <a:prstGeom prst="rect">
            <a:avLst/>
          </a:prstGeom>
          <a:noFill/>
        </p:spPr>
        <p:txBody>
          <a:bodyPr wrap="square" rtlCol="0">
            <a:spAutoFit/>
          </a:bodyPr>
          <a:lstStyle/>
          <a:p>
            <a:r>
              <a:rPr lang="en-US" sz="2400" b="1" dirty="0">
                <a:solidFill>
                  <a:schemeClr val="bg1"/>
                </a:solidFill>
              </a:rPr>
              <a:t>Area 2 hallway sheetrock has </a:t>
            </a:r>
            <a:r>
              <a:rPr lang="en-US" sz="2400" b="1">
                <a:solidFill>
                  <a:schemeClr val="bg1"/>
                </a:solidFill>
              </a:rPr>
              <a:t>been installed.</a:t>
            </a:r>
            <a:endParaRPr lang="en-US" sz="2400" b="1" dirty="0">
              <a:solidFill>
                <a:schemeClr val="bg1"/>
              </a:solidFill>
            </a:endParaRPr>
          </a:p>
        </p:txBody>
      </p:sp>
      <p:sp>
        <p:nvSpPr>
          <p:cNvPr id="2" name="TextBox 1">
            <a:extLst>
              <a:ext uri="{FF2B5EF4-FFF2-40B4-BE49-F238E27FC236}">
                <a16:creationId xmlns:a16="http://schemas.microsoft.com/office/drawing/2014/main" id="{0F22B255-F47B-9448-A824-1FF424CD6FF9}"/>
              </a:ext>
            </a:extLst>
          </p:cNvPr>
          <p:cNvSpPr txBox="1"/>
          <p:nvPr/>
        </p:nvSpPr>
        <p:spPr>
          <a:xfrm>
            <a:off x="9646927" y="4106212"/>
            <a:ext cx="2398673" cy="2308324"/>
          </a:xfrm>
          <a:prstGeom prst="rect">
            <a:avLst/>
          </a:prstGeom>
          <a:noFill/>
        </p:spPr>
        <p:txBody>
          <a:bodyPr wrap="square" rtlCol="0">
            <a:spAutoFit/>
          </a:bodyPr>
          <a:lstStyle/>
          <a:p>
            <a:r>
              <a:rPr lang="en-US" sz="2400" b="1" dirty="0">
                <a:solidFill>
                  <a:schemeClr val="bg1"/>
                </a:solidFill>
              </a:rPr>
              <a:t>Cafeteria lighting and ceiling have been completed. Ceiling grid in area 1 is in progress.</a:t>
            </a:r>
          </a:p>
        </p:txBody>
      </p:sp>
      <p:pic>
        <p:nvPicPr>
          <p:cNvPr id="4" name="Picture 3">
            <a:extLst>
              <a:ext uri="{FF2B5EF4-FFF2-40B4-BE49-F238E27FC236}">
                <a16:creationId xmlns:a16="http://schemas.microsoft.com/office/drawing/2014/main" id="{3DE93088-7CC5-CC46-A9AE-82DD59F08A99}"/>
              </a:ext>
            </a:extLst>
          </p:cNvPr>
          <p:cNvPicPr>
            <a:picLocks noChangeAspect="1"/>
          </p:cNvPicPr>
          <p:nvPr/>
        </p:nvPicPr>
        <p:blipFill>
          <a:blip r:embed="rId5"/>
          <a:stretch>
            <a:fillRect/>
          </a:stretch>
        </p:blipFill>
        <p:spPr>
          <a:xfrm>
            <a:off x="6489101" y="199954"/>
            <a:ext cx="5322776" cy="3548517"/>
          </a:xfrm>
          <a:prstGeom prst="rect">
            <a:avLst/>
          </a:prstGeom>
          <a:ln w="19050">
            <a:solidFill>
              <a:schemeClr val="bg1"/>
            </a:solidFill>
          </a:ln>
        </p:spPr>
      </p:pic>
      <p:pic>
        <p:nvPicPr>
          <p:cNvPr id="8" name="Picture 7">
            <a:extLst>
              <a:ext uri="{FF2B5EF4-FFF2-40B4-BE49-F238E27FC236}">
                <a16:creationId xmlns:a16="http://schemas.microsoft.com/office/drawing/2014/main" id="{C846FF3D-EE70-D54F-8103-46F32F5410C9}"/>
              </a:ext>
            </a:extLst>
          </p:cNvPr>
          <p:cNvPicPr>
            <a:picLocks noChangeAspect="1"/>
          </p:cNvPicPr>
          <p:nvPr/>
        </p:nvPicPr>
        <p:blipFill>
          <a:blip r:embed="rId6"/>
          <a:stretch>
            <a:fillRect/>
          </a:stretch>
        </p:blipFill>
        <p:spPr>
          <a:xfrm>
            <a:off x="5325034" y="3748471"/>
            <a:ext cx="4240307" cy="2826872"/>
          </a:xfrm>
          <a:prstGeom prst="rect">
            <a:avLst/>
          </a:prstGeom>
          <a:ln w="19050">
            <a:solidFill>
              <a:schemeClr val="bg1"/>
            </a:solidFill>
          </a:ln>
        </p:spPr>
      </p:pic>
      <p:pic>
        <p:nvPicPr>
          <p:cNvPr id="11" name="Picture 10">
            <a:extLst>
              <a:ext uri="{FF2B5EF4-FFF2-40B4-BE49-F238E27FC236}">
                <a16:creationId xmlns:a16="http://schemas.microsoft.com/office/drawing/2014/main" id="{279A386E-5909-7849-A544-918253263BF9}"/>
              </a:ext>
            </a:extLst>
          </p:cNvPr>
          <p:cNvPicPr>
            <a:picLocks noChangeAspect="1"/>
          </p:cNvPicPr>
          <p:nvPr/>
        </p:nvPicPr>
        <p:blipFill>
          <a:blip r:embed="rId7"/>
          <a:stretch>
            <a:fillRect/>
          </a:stretch>
        </p:blipFill>
        <p:spPr>
          <a:xfrm>
            <a:off x="1993883" y="233816"/>
            <a:ext cx="3425158" cy="5137737"/>
          </a:xfrm>
          <a:prstGeom prst="rect">
            <a:avLst/>
          </a:prstGeom>
          <a:ln w="19050">
            <a:solidFill>
              <a:schemeClr val="bg1"/>
            </a:solidFill>
          </a:ln>
        </p:spPr>
      </p:pic>
    </p:spTree>
    <p:extLst>
      <p:ext uri="{BB962C8B-B14F-4D97-AF65-F5344CB8AC3E}">
        <p14:creationId xmlns:p14="http://schemas.microsoft.com/office/powerpoint/2010/main" val="401039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2" name="TextBox 1">
            <a:extLst>
              <a:ext uri="{FF2B5EF4-FFF2-40B4-BE49-F238E27FC236}">
                <a16:creationId xmlns:a16="http://schemas.microsoft.com/office/drawing/2014/main" id="{A56BBEF2-DB37-8D4D-A0FE-9B80F11549AD}"/>
              </a:ext>
            </a:extLst>
          </p:cNvPr>
          <p:cNvSpPr txBox="1"/>
          <p:nvPr/>
        </p:nvSpPr>
        <p:spPr>
          <a:xfrm>
            <a:off x="1831920" y="233816"/>
            <a:ext cx="4867080" cy="2308324"/>
          </a:xfrm>
          <a:prstGeom prst="rect">
            <a:avLst/>
          </a:prstGeom>
          <a:noFill/>
        </p:spPr>
        <p:txBody>
          <a:bodyPr wrap="square" rtlCol="0">
            <a:spAutoFit/>
          </a:bodyPr>
          <a:lstStyle/>
          <a:p>
            <a:r>
              <a:rPr lang="en-US" sz="2400" b="1" dirty="0">
                <a:solidFill>
                  <a:schemeClr val="bg1"/>
                </a:solidFill>
              </a:rPr>
              <a:t>Bathroom partitions have arrived on site and are being installed. Roof panels have arrived and are waiting for installation. Area 6 classrooms are </a:t>
            </a:r>
            <a:r>
              <a:rPr lang="en-US" sz="2400" b="1" dirty="0" err="1">
                <a:solidFill>
                  <a:schemeClr val="bg1"/>
                </a:solidFill>
              </a:rPr>
              <a:t>sheetrocked</a:t>
            </a:r>
            <a:r>
              <a:rPr lang="en-US" sz="2400" b="1" dirty="0">
                <a:solidFill>
                  <a:schemeClr val="bg1"/>
                </a:solidFill>
              </a:rPr>
              <a:t> with tape and bedding in progress.</a:t>
            </a:r>
          </a:p>
        </p:txBody>
      </p:sp>
      <p:pic>
        <p:nvPicPr>
          <p:cNvPr id="5" name="Picture 4">
            <a:extLst>
              <a:ext uri="{FF2B5EF4-FFF2-40B4-BE49-F238E27FC236}">
                <a16:creationId xmlns:a16="http://schemas.microsoft.com/office/drawing/2014/main" id="{D3C0CF0A-D7AF-6C4A-A61D-0539BED478BE}"/>
              </a:ext>
            </a:extLst>
          </p:cNvPr>
          <p:cNvPicPr>
            <a:picLocks noChangeAspect="1"/>
          </p:cNvPicPr>
          <p:nvPr/>
        </p:nvPicPr>
        <p:blipFill>
          <a:blip r:embed="rId5"/>
          <a:stretch>
            <a:fillRect/>
          </a:stretch>
        </p:blipFill>
        <p:spPr>
          <a:xfrm>
            <a:off x="6995826" y="313659"/>
            <a:ext cx="4442365" cy="2961577"/>
          </a:xfrm>
          <a:prstGeom prst="rect">
            <a:avLst/>
          </a:prstGeom>
          <a:ln w="19050">
            <a:solidFill>
              <a:schemeClr val="bg1"/>
            </a:solidFill>
          </a:ln>
        </p:spPr>
      </p:pic>
      <p:pic>
        <p:nvPicPr>
          <p:cNvPr id="9" name="Picture 8">
            <a:extLst>
              <a:ext uri="{FF2B5EF4-FFF2-40B4-BE49-F238E27FC236}">
                <a16:creationId xmlns:a16="http://schemas.microsoft.com/office/drawing/2014/main" id="{F4BC1D1D-2B3F-424C-ACB1-0D790036FF73}"/>
              </a:ext>
            </a:extLst>
          </p:cNvPr>
          <p:cNvPicPr>
            <a:picLocks noChangeAspect="1"/>
          </p:cNvPicPr>
          <p:nvPr/>
        </p:nvPicPr>
        <p:blipFill>
          <a:blip r:embed="rId6"/>
          <a:stretch>
            <a:fillRect/>
          </a:stretch>
        </p:blipFill>
        <p:spPr>
          <a:xfrm>
            <a:off x="663129" y="2633199"/>
            <a:ext cx="5935071" cy="3956714"/>
          </a:xfrm>
          <a:prstGeom prst="rect">
            <a:avLst/>
          </a:prstGeom>
          <a:ln w="19050">
            <a:solidFill>
              <a:schemeClr val="bg1"/>
            </a:solidFill>
          </a:ln>
        </p:spPr>
      </p:pic>
      <p:pic>
        <p:nvPicPr>
          <p:cNvPr id="11" name="Picture 10">
            <a:extLst>
              <a:ext uri="{FF2B5EF4-FFF2-40B4-BE49-F238E27FC236}">
                <a16:creationId xmlns:a16="http://schemas.microsoft.com/office/drawing/2014/main" id="{594A1929-9AF3-A640-BDE9-8E77C8D41355}"/>
              </a:ext>
            </a:extLst>
          </p:cNvPr>
          <p:cNvPicPr>
            <a:picLocks noChangeAspect="1"/>
          </p:cNvPicPr>
          <p:nvPr/>
        </p:nvPicPr>
        <p:blipFill>
          <a:blip r:embed="rId7"/>
          <a:stretch>
            <a:fillRect/>
          </a:stretch>
        </p:blipFill>
        <p:spPr>
          <a:xfrm>
            <a:off x="6995826" y="3502467"/>
            <a:ext cx="4442365" cy="2961576"/>
          </a:xfrm>
          <a:prstGeom prst="rect">
            <a:avLst/>
          </a:prstGeom>
          <a:ln w="19050">
            <a:solidFill>
              <a:schemeClr val="bg1"/>
            </a:solidFill>
          </a:ln>
        </p:spPr>
      </p:pic>
    </p:spTree>
    <p:extLst>
      <p:ext uri="{BB962C8B-B14F-4D97-AF65-F5344CB8AC3E}">
        <p14:creationId xmlns:p14="http://schemas.microsoft.com/office/powerpoint/2010/main" val="43625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12" name="TextBox 11">
            <a:extLst>
              <a:ext uri="{FF2B5EF4-FFF2-40B4-BE49-F238E27FC236}">
                <a16:creationId xmlns:a16="http://schemas.microsoft.com/office/drawing/2014/main" id="{ADF8F56B-2662-CD43-BD05-0AF493CFA50D}"/>
              </a:ext>
            </a:extLst>
          </p:cNvPr>
          <p:cNvSpPr txBox="1"/>
          <p:nvPr/>
        </p:nvSpPr>
        <p:spPr>
          <a:xfrm>
            <a:off x="801858" y="2130537"/>
            <a:ext cx="11050677" cy="2308324"/>
          </a:xfrm>
          <a:prstGeom prst="rect">
            <a:avLst/>
          </a:prstGeom>
          <a:noFill/>
        </p:spPr>
        <p:txBody>
          <a:bodyPr wrap="square" rtlCol="0">
            <a:spAutoFit/>
          </a:bodyPr>
          <a:lstStyle/>
          <a:p>
            <a:r>
              <a:rPr lang="en-US" sz="2400" b="1" dirty="0">
                <a:solidFill>
                  <a:schemeClr val="bg1"/>
                </a:solidFill>
              </a:rPr>
              <a:t>Baseball/Softball Turf Projects at Chisholm Trail HS and Saginaw HS - </a:t>
            </a:r>
          </a:p>
          <a:p>
            <a:r>
              <a:rPr lang="en-US" sz="2400" b="1" dirty="0">
                <a:solidFill>
                  <a:schemeClr val="bg1"/>
                </a:solidFill>
              </a:rPr>
              <a:t>Hellas has mobilized on site and has begun excavation and moisture and conditioning.</a:t>
            </a:r>
            <a:r>
              <a:rPr lang="en-US" sz="2400" b="1" dirty="0"/>
              <a:t> </a:t>
            </a:r>
            <a:r>
              <a:rPr lang="en-US" sz="2400" b="1" dirty="0">
                <a:solidFill>
                  <a:schemeClr val="bg1"/>
                </a:solidFill>
              </a:rPr>
              <a:t>Chisholm Trail HS construction entrances are installed at both the baseball and softball fields. Earthwork has begun at the baseball field. Saginaw HS baseball and softball fields construction entrance installations are in progress.</a:t>
            </a:r>
          </a:p>
          <a:p>
            <a:pPr marL="342900" indent="-342900">
              <a:buFont typeface="Arial" panose="020B0604020202020204" pitchFamily="34" charset="0"/>
              <a:buChar char="•"/>
            </a:pPr>
            <a:endParaRPr lang="en-US" sz="2400" dirty="0">
              <a:solidFill>
                <a:schemeClr val="bg1"/>
              </a:solidFill>
            </a:endParaRPr>
          </a:p>
        </p:txBody>
      </p:sp>
      <p:sp>
        <p:nvSpPr>
          <p:cNvPr id="2" name="TextBox 1">
            <a:extLst>
              <a:ext uri="{FF2B5EF4-FFF2-40B4-BE49-F238E27FC236}">
                <a16:creationId xmlns:a16="http://schemas.microsoft.com/office/drawing/2014/main" id="{2F279AAC-072A-A640-BAF8-0022C8662110}"/>
              </a:ext>
            </a:extLst>
          </p:cNvPr>
          <p:cNvSpPr txBox="1"/>
          <p:nvPr/>
        </p:nvSpPr>
        <p:spPr>
          <a:xfrm>
            <a:off x="4302123" y="360601"/>
            <a:ext cx="3104632" cy="584775"/>
          </a:xfrm>
          <a:prstGeom prst="rect">
            <a:avLst/>
          </a:prstGeom>
          <a:noFill/>
        </p:spPr>
        <p:txBody>
          <a:bodyPr wrap="none" rtlCol="0">
            <a:spAutoFit/>
          </a:bodyPr>
          <a:lstStyle/>
          <a:p>
            <a:r>
              <a:rPr lang="en-US" sz="3200" b="1" dirty="0">
                <a:solidFill>
                  <a:schemeClr val="bg1"/>
                </a:solidFill>
              </a:rPr>
              <a:t>OTHER PROJECTS</a:t>
            </a:r>
          </a:p>
        </p:txBody>
      </p:sp>
    </p:spTree>
    <p:extLst>
      <p:ext uri="{BB962C8B-B14F-4D97-AF65-F5344CB8AC3E}">
        <p14:creationId xmlns:p14="http://schemas.microsoft.com/office/powerpoint/2010/main" val="428008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15350" y="263575"/>
            <a:ext cx="1284270" cy="1560632"/>
          </a:xfrm>
          <a:prstGeom prst="rect">
            <a:avLst/>
          </a:prstGeom>
        </p:spPr>
      </p:pic>
      <p:sp>
        <p:nvSpPr>
          <p:cNvPr id="9" name="TextBox 8">
            <a:extLst>
              <a:ext uri="{FF2B5EF4-FFF2-40B4-BE49-F238E27FC236}">
                <a16:creationId xmlns:a16="http://schemas.microsoft.com/office/drawing/2014/main" id="{7FAA45B4-C336-4244-8D0E-83B4DC375256}"/>
              </a:ext>
            </a:extLst>
          </p:cNvPr>
          <p:cNvSpPr txBox="1"/>
          <p:nvPr/>
        </p:nvSpPr>
        <p:spPr>
          <a:xfrm>
            <a:off x="959841" y="5932394"/>
            <a:ext cx="11110833" cy="830997"/>
          </a:xfrm>
          <a:prstGeom prst="rect">
            <a:avLst/>
          </a:prstGeom>
          <a:noFill/>
        </p:spPr>
        <p:txBody>
          <a:bodyPr wrap="square" rtlCol="0">
            <a:spAutoFit/>
          </a:bodyPr>
          <a:lstStyle/>
          <a:p>
            <a:r>
              <a:rPr lang="en-US" sz="2400" b="1" dirty="0">
                <a:solidFill>
                  <a:schemeClr val="bg1"/>
                </a:solidFill>
              </a:rPr>
              <a:t>The building location is outlined by the iron piers. The Board room is located in the bottom left and finance is in the top right of the photo. </a:t>
            </a:r>
          </a:p>
        </p:txBody>
      </p:sp>
      <p:pic>
        <p:nvPicPr>
          <p:cNvPr id="4" name="Picture 3">
            <a:extLst>
              <a:ext uri="{FF2B5EF4-FFF2-40B4-BE49-F238E27FC236}">
                <a16:creationId xmlns:a16="http://schemas.microsoft.com/office/drawing/2014/main" id="{C7B49ED1-AA3E-1245-9EDC-1A6E0B11DCDE}"/>
              </a:ext>
            </a:extLst>
          </p:cNvPr>
          <p:cNvPicPr>
            <a:picLocks noChangeAspect="1"/>
          </p:cNvPicPr>
          <p:nvPr/>
        </p:nvPicPr>
        <p:blipFill>
          <a:blip r:embed="rId5"/>
          <a:stretch>
            <a:fillRect/>
          </a:stretch>
        </p:blipFill>
        <p:spPr>
          <a:xfrm>
            <a:off x="2393576" y="263575"/>
            <a:ext cx="7558425" cy="5668819"/>
          </a:xfrm>
          <a:prstGeom prst="rect">
            <a:avLst/>
          </a:prstGeom>
          <a:ln w="19050">
            <a:solidFill>
              <a:schemeClr val="bg1"/>
            </a:solidFill>
          </a:ln>
        </p:spPr>
      </p:pic>
    </p:spTree>
    <p:extLst>
      <p:ext uri="{BB962C8B-B14F-4D97-AF65-F5344CB8AC3E}">
        <p14:creationId xmlns:p14="http://schemas.microsoft.com/office/powerpoint/2010/main" val="308677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15350" y="263575"/>
            <a:ext cx="1284270" cy="1560632"/>
          </a:xfrm>
          <a:prstGeom prst="rect">
            <a:avLst/>
          </a:prstGeom>
        </p:spPr>
      </p:pic>
      <p:sp>
        <p:nvSpPr>
          <p:cNvPr id="9" name="TextBox 8">
            <a:extLst>
              <a:ext uri="{FF2B5EF4-FFF2-40B4-BE49-F238E27FC236}">
                <a16:creationId xmlns:a16="http://schemas.microsoft.com/office/drawing/2014/main" id="{7FAA45B4-C336-4244-8D0E-83B4DC375256}"/>
              </a:ext>
            </a:extLst>
          </p:cNvPr>
          <p:cNvSpPr txBox="1"/>
          <p:nvPr/>
        </p:nvSpPr>
        <p:spPr>
          <a:xfrm>
            <a:off x="1224647" y="6128603"/>
            <a:ext cx="11164621" cy="461665"/>
          </a:xfrm>
          <a:prstGeom prst="rect">
            <a:avLst/>
          </a:prstGeom>
          <a:noFill/>
        </p:spPr>
        <p:txBody>
          <a:bodyPr wrap="square" rtlCol="0">
            <a:spAutoFit/>
          </a:bodyPr>
          <a:lstStyle/>
          <a:p>
            <a:r>
              <a:rPr lang="en-US" sz="2400" b="1" dirty="0">
                <a:solidFill>
                  <a:schemeClr val="bg1"/>
                </a:solidFill>
              </a:rPr>
              <a:t>The storm water connection has been completed on the western side of the site. </a:t>
            </a:r>
          </a:p>
        </p:txBody>
      </p:sp>
      <p:pic>
        <p:nvPicPr>
          <p:cNvPr id="4" name="Picture 3">
            <a:extLst>
              <a:ext uri="{FF2B5EF4-FFF2-40B4-BE49-F238E27FC236}">
                <a16:creationId xmlns:a16="http://schemas.microsoft.com/office/drawing/2014/main" id="{AC30EB4E-BA65-C14E-8FC2-5E7EA36BFA1C}"/>
              </a:ext>
            </a:extLst>
          </p:cNvPr>
          <p:cNvPicPr>
            <a:picLocks noChangeAspect="1"/>
          </p:cNvPicPr>
          <p:nvPr/>
        </p:nvPicPr>
        <p:blipFill>
          <a:blip r:embed="rId5"/>
          <a:stretch>
            <a:fillRect/>
          </a:stretch>
        </p:blipFill>
        <p:spPr>
          <a:xfrm>
            <a:off x="2586170" y="255494"/>
            <a:ext cx="7732206" cy="5799155"/>
          </a:xfrm>
          <a:prstGeom prst="rect">
            <a:avLst/>
          </a:prstGeom>
          <a:ln w="19050">
            <a:solidFill>
              <a:schemeClr val="bg1"/>
            </a:solidFill>
          </a:ln>
        </p:spPr>
      </p:pic>
    </p:spTree>
    <p:extLst>
      <p:ext uri="{BB962C8B-B14F-4D97-AF65-F5344CB8AC3E}">
        <p14:creationId xmlns:p14="http://schemas.microsoft.com/office/powerpoint/2010/main" val="4010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15350" y="263575"/>
            <a:ext cx="1284270" cy="1560632"/>
          </a:xfrm>
          <a:prstGeom prst="rect">
            <a:avLst/>
          </a:prstGeom>
        </p:spPr>
      </p:pic>
      <p:sp>
        <p:nvSpPr>
          <p:cNvPr id="9" name="TextBox 8">
            <a:extLst>
              <a:ext uri="{FF2B5EF4-FFF2-40B4-BE49-F238E27FC236}">
                <a16:creationId xmlns:a16="http://schemas.microsoft.com/office/drawing/2014/main" id="{7FAA45B4-C336-4244-8D0E-83B4DC375256}"/>
              </a:ext>
            </a:extLst>
          </p:cNvPr>
          <p:cNvSpPr txBox="1"/>
          <p:nvPr/>
        </p:nvSpPr>
        <p:spPr>
          <a:xfrm>
            <a:off x="596734" y="5979736"/>
            <a:ext cx="11352880" cy="830997"/>
          </a:xfrm>
          <a:prstGeom prst="rect">
            <a:avLst/>
          </a:prstGeom>
          <a:noFill/>
        </p:spPr>
        <p:txBody>
          <a:bodyPr wrap="square" rtlCol="0">
            <a:spAutoFit/>
          </a:bodyPr>
          <a:lstStyle/>
          <a:p>
            <a:r>
              <a:rPr lang="en-US" sz="2400" b="1" dirty="0">
                <a:solidFill>
                  <a:schemeClr val="bg1"/>
                </a:solidFill>
              </a:rPr>
              <a:t>The building wall concrete structure in the superintendent, operations, and finance office areas has been completed. Excavation of the grade beams is progressing.</a:t>
            </a:r>
          </a:p>
        </p:txBody>
      </p:sp>
      <p:pic>
        <p:nvPicPr>
          <p:cNvPr id="6" name="Picture 5">
            <a:extLst>
              <a:ext uri="{FF2B5EF4-FFF2-40B4-BE49-F238E27FC236}">
                <a16:creationId xmlns:a16="http://schemas.microsoft.com/office/drawing/2014/main" id="{48453357-884E-6749-9F96-B7B070F279AE}"/>
              </a:ext>
            </a:extLst>
          </p:cNvPr>
          <p:cNvPicPr>
            <a:picLocks noChangeAspect="1"/>
          </p:cNvPicPr>
          <p:nvPr/>
        </p:nvPicPr>
        <p:blipFill>
          <a:blip r:embed="rId5"/>
          <a:stretch>
            <a:fillRect/>
          </a:stretch>
        </p:blipFill>
        <p:spPr>
          <a:xfrm>
            <a:off x="2462400" y="263575"/>
            <a:ext cx="7621548" cy="5716161"/>
          </a:xfrm>
          <a:prstGeom prst="rect">
            <a:avLst/>
          </a:prstGeom>
          <a:ln w="19050">
            <a:solidFill>
              <a:schemeClr val="bg1"/>
            </a:solidFill>
          </a:ln>
        </p:spPr>
      </p:pic>
    </p:spTree>
    <p:extLst>
      <p:ext uri="{BB962C8B-B14F-4D97-AF65-F5344CB8AC3E}">
        <p14:creationId xmlns:p14="http://schemas.microsoft.com/office/powerpoint/2010/main" val="41098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3" name="TextBox 2">
            <a:extLst>
              <a:ext uri="{FF2B5EF4-FFF2-40B4-BE49-F238E27FC236}">
                <a16:creationId xmlns:a16="http://schemas.microsoft.com/office/drawing/2014/main" id="{5DA2454E-41FD-CC44-99C8-5D314CE1CD20}"/>
              </a:ext>
            </a:extLst>
          </p:cNvPr>
          <p:cNvSpPr txBox="1"/>
          <p:nvPr/>
        </p:nvSpPr>
        <p:spPr>
          <a:xfrm>
            <a:off x="6464427" y="5151113"/>
            <a:ext cx="5207620" cy="1200329"/>
          </a:xfrm>
          <a:prstGeom prst="rect">
            <a:avLst/>
          </a:prstGeom>
          <a:noFill/>
        </p:spPr>
        <p:txBody>
          <a:bodyPr wrap="square" rtlCol="0">
            <a:spAutoFit/>
          </a:bodyPr>
          <a:lstStyle/>
          <a:p>
            <a:r>
              <a:rPr lang="en-US" sz="2400" b="1" dirty="0">
                <a:solidFill>
                  <a:schemeClr val="bg1"/>
                </a:solidFill>
              </a:rPr>
              <a:t>CMU storage buildings and restrooms are in progress. The roof on the </a:t>
            </a:r>
            <a:r>
              <a:rPr lang="en-US" sz="2400" b="1" dirty="0" err="1">
                <a:solidFill>
                  <a:schemeClr val="bg1"/>
                </a:solidFill>
              </a:rPr>
              <a:t>pressbox</a:t>
            </a:r>
            <a:r>
              <a:rPr lang="en-US" sz="2400" b="1" dirty="0">
                <a:solidFill>
                  <a:schemeClr val="bg1"/>
                </a:solidFill>
              </a:rPr>
              <a:t> has been completed.</a:t>
            </a:r>
          </a:p>
        </p:txBody>
      </p:sp>
      <p:sp>
        <p:nvSpPr>
          <p:cNvPr id="11" name="TextBox 10">
            <a:extLst>
              <a:ext uri="{FF2B5EF4-FFF2-40B4-BE49-F238E27FC236}">
                <a16:creationId xmlns:a16="http://schemas.microsoft.com/office/drawing/2014/main" id="{8692670D-FB55-B34C-9B82-71D2D7919FE9}"/>
              </a:ext>
            </a:extLst>
          </p:cNvPr>
          <p:cNvSpPr txBox="1"/>
          <p:nvPr/>
        </p:nvSpPr>
        <p:spPr>
          <a:xfrm>
            <a:off x="4718520" y="233816"/>
            <a:ext cx="2617833" cy="646331"/>
          </a:xfrm>
          <a:prstGeom prst="rect">
            <a:avLst/>
          </a:prstGeom>
          <a:noFill/>
        </p:spPr>
        <p:txBody>
          <a:bodyPr wrap="none" rtlCol="0">
            <a:spAutoFit/>
          </a:bodyPr>
          <a:lstStyle/>
          <a:p>
            <a:r>
              <a:rPr lang="en-US" sz="3600" b="1" dirty="0">
                <a:solidFill>
                  <a:schemeClr val="bg1"/>
                </a:solidFill>
              </a:rPr>
              <a:t>BOSWELL HS</a:t>
            </a:r>
          </a:p>
        </p:txBody>
      </p:sp>
      <p:pic>
        <p:nvPicPr>
          <p:cNvPr id="5" name="Picture 4">
            <a:extLst>
              <a:ext uri="{FF2B5EF4-FFF2-40B4-BE49-F238E27FC236}">
                <a16:creationId xmlns:a16="http://schemas.microsoft.com/office/drawing/2014/main" id="{D0B191C6-C3F2-6647-A6BD-D5E923BDB026}"/>
              </a:ext>
            </a:extLst>
          </p:cNvPr>
          <p:cNvPicPr>
            <a:picLocks noChangeAspect="1"/>
          </p:cNvPicPr>
          <p:nvPr/>
        </p:nvPicPr>
        <p:blipFill>
          <a:blip r:embed="rId5"/>
          <a:stretch>
            <a:fillRect/>
          </a:stretch>
        </p:blipFill>
        <p:spPr>
          <a:xfrm>
            <a:off x="197223" y="2637756"/>
            <a:ext cx="6060141" cy="4040094"/>
          </a:xfrm>
          <a:prstGeom prst="rect">
            <a:avLst/>
          </a:prstGeom>
          <a:ln w="19050">
            <a:solidFill>
              <a:schemeClr val="bg1"/>
            </a:solidFill>
          </a:ln>
        </p:spPr>
      </p:pic>
      <p:pic>
        <p:nvPicPr>
          <p:cNvPr id="9" name="Picture 8">
            <a:extLst>
              <a:ext uri="{FF2B5EF4-FFF2-40B4-BE49-F238E27FC236}">
                <a16:creationId xmlns:a16="http://schemas.microsoft.com/office/drawing/2014/main" id="{1E6A2262-D990-844E-98F9-3FEAB56765C1}"/>
              </a:ext>
            </a:extLst>
          </p:cNvPr>
          <p:cNvPicPr>
            <a:picLocks noChangeAspect="1"/>
          </p:cNvPicPr>
          <p:nvPr/>
        </p:nvPicPr>
        <p:blipFill>
          <a:blip r:embed="rId6"/>
          <a:stretch>
            <a:fillRect/>
          </a:stretch>
        </p:blipFill>
        <p:spPr>
          <a:xfrm>
            <a:off x="5811537" y="880147"/>
            <a:ext cx="6129451" cy="4086300"/>
          </a:xfrm>
          <a:prstGeom prst="rect">
            <a:avLst/>
          </a:prstGeom>
          <a:ln w="19050">
            <a:solidFill>
              <a:schemeClr val="bg1"/>
            </a:solidFill>
          </a:ln>
        </p:spPr>
      </p:pic>
    </p:spTree>
    <p:extLst>
      <p:ext uri="{BB962C8B-B14F-4D97-AF65-F5344CB8AC3E}">
        <p14:creationId xmlns:p14="http://schemas.microsoft.com/office/powerpoint/2010/main" val="266437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3" name="TextBox 2">
            <a:extLst>
              <a:ext uri="{FF2B5EF4-FFF2-40B4-BE49-F238E27FC236}">
                <a16:creationId xmlns:a16="http://schemas.microsoft.com/office/drawing/2014/main" id="{5DA2454E-41FD-CC44-99C8-5D314CE1CD20}"/>
              </a:ext>
            </a:extLst>
          </p:cNvPr>
          <p:cNvSpPr txBox="1"/>
          <p:nvPr/>
        </p:nvSpPr>
        <p:spPr>
          <a:xfrm>
            <a:off x="6113929" y="4540364"/>
            <a:ext cx="5791199" cy="1569660"/>
          </a:xfrm>
          <a:prstGeom prst="rect">
            <a:avLst/>
          </a:prstGeom>
          <a:noFill/>
        </p:spPr>
        <p:txBody>
          <a:bodyPr wrap="square" rtlCol="0">
            <a:spAutoFit/>
          </a:bodyPr>
          <a:lstStyle/>
          <a:p>
            <a:r>
              <a:rPr lang="en-US" sz="2400" b="1" dirty="0">
                <a:solidFill>
                  <a:schemeClr val="bg1"/>
                </a:solidFill>
              </a:rPr>
              <a:t>The weight room glass wall has been installed. Moisture conditioning of the remaining structure has been completed.</a:t>
            </a:r>
          </a:p>
          <a:p>
            <a:endParaRPr lang="en-US" sz="2400" b="1" dirty="0">
              <a:solidFill>
                <a:schemeClr val="bg1"/>
              </a:solidFill>
            </a:endParaRPr>
          </a:p>
        </p:txBody>
      </p:sp>
      <p:pic>
        <p:nvPicPr>
          <p:cNvPr id="6" name="Picture 5">
            <a:extLst>
              <a:ext uri="{FF2B5EF4-FFF2-40B4-BE49-F238E27FC236}">
                <a16:creationId xmlns:a16="http://schemas.microsoft.com/office/drawing/2014/main" id="{B5AB8531-8FB2-4943-A3E0-6CA83A340FD1}"/>
              </a:ext>
            </a:extLst>
          </p:cNvPr>
          <p:cNvPicPr>
            <a:picLocks noChangeAspect="1"/>
          </p:cNvPicPr>
          <p:nvPr/>
        </p:nvPicPr>
        <p:blipFill>
          <a:blip r:embed="rId5"/>
          <a:stretch>
            <a:fillRect/>
          </a:stretch>
        </p:blipFill>
        <p:spPr>
          <a:xfrm>
            <a:off x="259977" y="2857207"/>
            <a:ext cx="5668035" cy="3778690"/>
          </a:xfrm>
          <a:prstGeom prst="rect">
            <a:avLst/>
          </a:prstGeom>
          <a:ln w="19050">
            <a:solidFill>
              <a:schemeClr val="bg1"/>
            </a:solidFill>
          </a:ln>
        </p:spPr>
      </p:pic>
      <p:pic>
        <p:nvPicPr>
          <p:cNvPr id="4" name="Picture 3">
            <a:extLst>
              <a:ext uri="{FF2B5EF4-FFF2-40B4-BE49-F238E27FC236}">
                <a16:creationId xmlns:a16="http://schemas.microsoft.com/office/drawing/2014/main" id="{0BDF7388-5B46-0A42-83B4-2FA41797C11D}"/>
              </a:ext>
            </a:extLst>
          </p:cNvPr>
          <p:cNvPicPr>
            <a:picLocks noChangeAspect="1"/>
          </p:cNvPicPr>
          <p:nvPr/>
        </p:nvPicPr>
        <p:blipFill>
          <a:blip r:embed="rId6"/>
          <a:stretch>
            <a:fillRect/>
          </a:stretch>
        </p:blipFill>
        <p:spPr>
          <a:xfrm>
            <a:off x="5644229" y="195423"/>
            <a:ext cx="6345912" cy="4230608"/>
          </a:xfrm>
          <a:prstGeom prst="rect">
            <a:avLst/>
          </a:prstGeom>
          <a:ln w="19050">
            <a:solidFill>
              <a:schemeClr val="bg1"/>
            </a:solidFill>
          </a:ln>
        </p:spPr>
      </p:pic>
      <p:sp>
        <p:nvSpPr>
          <p:cNvPr id="2" name="TextBox 1">
            <a:extLst>
              <a:ext uri="{FF2B5EF4-FFF2-40B4-BE49-F238E27FC236}">
                <a16:creationId xmlns:a16="http://schemas.microsoft.com/office/drawing/2014/main" id="{86AC3BFD-A0B6-DB4D-87D7-A3F8C887E230}"/>
              </a:ext>
            </a:extLst>
          </p:cNvPr>
          <p:cNvSpPr txBox="1"/>
          <p:nvPr/>
        </p:nvSpPr>
        <p:spPr>
          <a:xfrm>
            <a:off x="259977" y="1656878"/>
            <a:ext cx="5384252" cy="1200329"/>
          </a:xfrm>
          <a:prstGeom prst="rect">
            <a:avLst/>
          </a:prstGeom>
          <a:noFill/>
        </p:spPr>
        <p:txBody>
          <a:bodyPr wrap="square" rtlCol="0">
            <a:spAutoFit/>
          </a:bodyPr>
          <a:lstStyle/>
          <a:p>
            <a:r>
              <a:rPr lang="en-US" sz="2400" b="1" dirty="0">
                <a:solidFill>
                  <a:schemeClr val="bg1"/>
                </a:solidFill>
              </a:rPr>
              <a:t>Pier drilling has begun on the visitor </a:t>
            </a:r>
            <a:r>
              <a:rPr lang="en-US" sz="2400" b="1">
                <a:solidFill>
                  <a:schemeClr val="bg1"/>
                </a:solidFill>
              </a:rPr>
              <a:t>bleachers and </a:t>
            </a:r>
            <a:r>
              <a:rPr lang="en-US" sz="2400" b="1" dirty="0">
                <a:solidFill>
                  <a:schemeClr val="bg1"/>
                </a:solidFill>
              </a:rPr>
              <a:t>is expected to be completed on August 30, 2021.</a:t>
            </a:r>
          </a:p>
        </p:txBody>
      </p:sp>
    </p:spTree>
    <p:extLst>
      <p:ext uri="{BB962C8B-B14F-4D97-AF65-F5344CB8AC3E}">
        <p14:creationId xmlns:p14="http://schemas.microsoft.com/office/powerpoint/2010/main" val="23406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3" name="TextBox 2">
            <a:extLst>
              <a:ext uri="{FF2B5EF4-FFF2-40B4-BE49-F238E27FC236}">
                <a16:creationId xmlns:a16="http://schemas.microsoft.com/office/drawing/2014/main" id="{5DA2454E-41FD-CC44-99C8-5D314CE1CD20}"/>
              </a:ext>
            </a:extLst>
          </p:cNvPr>
          <p:cNvSpPr txBox="1"/>
          <p:nvPr/>
        </p:nvSpPr>
        <p:spPr>
          <a:xfrm>
            <a:off x="2951204" y="5540588"/>
            <a:ext cx="6869542" cy="830997"/>
          </a:xfrm>
          <a:prstGeom prst="rect">
            <a:avLst/>
          </a:prstGeom>
          <a:noFill/>
        </p:spPr>
        <p:txBody>
          <a:bodyPr wrap="square" rtlCol="0">
            <a:spAutoFit/>
          </a:bodyPr>
          <a:lstStyle/>
          <a:p>
            <a:r>
              <a:rPr lang="en-US" sz="2400" b="1" dirty="0">
                <a:solidFill>
                  <a:schemeClr val="bg1"/>
                </a:solidFill>
              </a:rPr>
              <a:t>This photo shows the pier rebar for the visitor bleachers has been tied together.</a:t>
            </a:r>
          </a:p>
        </p:txBody>
      </p:sp>
      <p:pic>
        <p:nvPicPr>
          <p:cNvPr id="5" name="Picture 4">
            <a:extLst>
              <a:ext uri="{FF2B5EF4-FFF2-40B4-BE49-F238E27FC236}">
                <a16:creationId xmlns:a16="http://schemas.microsoft.com/office/drawing/2014/main" id="{734B7675-7735-C443-979C-5200B521E384}"/>
              </a:ext>
            </a:extLst>
          </p:cNvPr>
          <p:cNvPicPr>
            <a:picLocks noChangeAspect="1"/>
          </p:cNvPicPr>
          <p:nvPr/>
        </p:nvPicPr>
        <p:blipFill>
          <a:blip r:embed="rId5"/>
          <a:stretch>
            <a:fillRect/>
          </a:stretch>
        </p:blipFill>
        <p:spPr>
          <a:xfrm>
            <a:off x="3037658" y="828937"/>
            <a:ext cx="6696635" cy="4464423"/>
          </a:xfrm>
          <a:prstGeom prst="rect">
            <a:avLst/>
          </a:prstGeom>
          <a:ln w="19050">
            <a:solidFill>
              <a:schemeClr val="bg1"/>
            </a:solidFill>
          </a:ln>
        </p:spPr>
      </p:pic>
    </p:spTree>
    <p:extLst>
      <p:ext uri="{BB962C8B-B14F-4D97-AF65-F5344CB8AC3E}">
        <p14:creationId xmlns:p14="http://schemas.microsoft.com/office/powerpoint/2010/main" val="428693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5" name="TextBox 4">
            <a:extLst>
              <a:ext uri="{FF2B5EF4-FFF2-40B4-BE49-F238E27FC236}">
                <a16:creationId xmlns:a16="http://schemas.microsoft.com/office/drawing/2014/main" id="{D64DCF03-59F7-0545-9BFC-3D229AA3BA57}"/>
              </a:ext>
            </a:extLst>
          </p:cNvPr>
          <p:cNvSpPr txBox="1"/>
          <p:nvPr/>
        </p:nvSpPr>
        <p:spPr>
          <a:xfrm>
            <a:off x="4660316" y="273994"/>
            <a:ext cx="3278205" cy="584775"/>
          </a:xfrm>
          <a:prstGeom prst="rect">
            <a:avLst/>
          </a:prstGeom>
          <a:noFill/>
        </p:spPr>
        <p:txBody>
          <a:bodyPr wrap="none" rtlCol="0">
            <a:spAutoFit/>
          </a:bodyPr>
          <a:lstStyle/>
          <a:p>
            <a:r>
              <a:rPr lang="en-US" sz="3200" b="1" dirty="0">
                <a:solidFill>
                  <a:schemeClr val="bg1"/>
                </a:solidFill>
              </a:rPr>
              <a:t>LAKE COUNTRY ES</a:t>
            </a:r>
          </a:p>
        </p:txBody>
      </p:sp>
      <p:sp>
        <p:nvSpPr>
          <p:cNvPr id="14" name="TextBox 13">
            <a:extLst>
              <a:ext uri="{FF2B5EF4-FFF2-40B4-BE49-F238E27FC236}">
                <a16:creationId xmlns:a16="http://schemas.microsoft.com/office/drawing/2014/main" id="{AD93AF83-0D11-0D48-AE75-BDCBE2407DB7}"/>
              </a:ext>
            </a:extLst>
          </p:cNvPr>
          <p:cNvSpPr txBox="1"/>
          <p:nvPr/>
        </p:nvSpPr>
        <p:spPr>
          <a:xfrm>
            <a:off x="191786" y="1880682"/>
            <a:ext cx="4654594" cy="1569660"/>
          </a:xfrm>
          <a:prstGeom prst="rect">
            <a:avLst/>
          </a:prstGeom>
          <a:noFill/>
        </p:spPr>
        <p:txBody>
          <a:bodyPr wrap="square" rtlCol="0">
            <a:spAutoFit/>
          </a:bodyPr>
          <a:lstStyle/>
          <a:p>
            <a:r>
              <a:rPr lang="en-US" sz="2400" b="1" dirty="0">
                <a:solidFill>
                  <a:schemeClr val="bg1"/>
                </a:solidFill>
              </a:rPr>
              <a:t>Installation of the columns for the bus canopy has begun. Plaster on the top floor of the exterior of the building is near completion.</a:t>
            </a:r>
          </a:p>
        </p:txBody>
      </p:sp>
      <p:pic>
        <p:nvPicPr>
          <p:cNvPr id="3" name="Picture 2">
            <a:extLst>
              <a:ext uri="{FF2B5EF4-FFF2-40B4-BE49-F238E27FC236}">
                <a16:creationId xmlns:a16="http://schemas.microsoft.com/office/drawing/2014/main" id="{155CD879-0561-BF40-968D-21C69FBD8816}"/>
              </a:ext>
            </a:extLst>
          </p:cNvPr>
          <p:cNvPicPr>
            <a:picLocks noChangeAspect="1"/>
          </p:cNvPicPr>
          <p:nvPr/>
        </p:nvPicPr>
        <p:blipFill>
          <a:blip r:embed="rId5"/>
          <a:stretch>
            <a:fillRect/>
          </a:stretch>
        </p:blipFill>
        <p:spPr>
          <a:xfrm>
            <a:off x="4984375" y="945776"/>
            <a:ext cx="7001435" cy="4667623"/>
          </a:xfrm>
          <a:prstGeom prst="rect">
            <a:avLst/>
          </a:prstGeom>
          <a:ln w="19050">
            <a:solidFill>
              <a:schemeClr val="bg1"/>
            </a:solidFill>
          </a:ln>
        </p:spPr>
      </p:pic>
      <p:pic>
        <p:nvPicPr>
          <p:cNvPr id="8" name="Picture 7">
            <a:extLst>
              <a:ext uri="{FF2B5EF4-FFF2-40B4-BE49-F238E27FC236}">
                <a16:creationId xmlns:a16="http://schemas.microsoft.com/office/drawing/2014/main" id="{3E9060AF-CC84-B043-B63B-44F6DCCB2E30}"/>
              </a:ext>
            </a:extLst>
          </p:cNvPr>
          <p:cNvPicPr>
            <a:picLocks noChangeAspect="1"/>
          </p:cNvPicPr>
          <p:nvPr/>
        </p:nvPicPr>
        <p:blipFill>
          <a:blip r:embed="rId6"/>
          <a:stretch>
            <a:fillRect/>
          </a:stretch>
        </p:blipFill>
        <p:spPr>
          <a:xfrm>
            <a:off x="233083" y="3536577"/>
            <a:ext cx="4572000" cy="3048000"/>
          </a:xfrm>
          <a:prstGeom prst="rect">
            <a:avLst/>
          </a:prstGeom>
          <a:ln w="19050">
            <a:solidFill>
              <a:schemeClr val="bg1"/>
            </a:solidFill>
          </a:ln>
        </p:spPr>
      </p:pic>
    </p:spTree>
    <p:extLst>
      <p:ext uri="{BB962C8B-B14F-4D97-AF65-F5344CB8AC3E}">
        <p14:creationId xmlns:p14="http://schemas.microsoft.com/office/powerpoint/2010/main" val="235266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4F8AE6-F927-FF4F-ADFC-60821DE45F04}"/>
              </a:ext>
            </a:extLst>
          </p:cNvPr>
          <p:cNvPicPr>
            <a:picLocks noChangeAspect="1"/>
          </p:cNvPicPr>
          <p:nvPr/>
        </p:nvPicPr>
        <p:blipFill>
          <a:blip r:embed="rId4"/>
          <a:stretch>
            <a:fillRect/>
          </a:stretch>
        </p:blipFill>
        <p:spPr>
          <a:xfrm>
            <a:off x="498479" y="233816"/>
            <a:ext cx="1284270" cy="1560632"/>
          </a:xfrm>
          <a:prstGeom prst="rect">
            <a:avLst/>
          </a:prstGeom>
        </p:spPr>
      </p:pic>
      <p:sp>
        <p:nvSpPr>
          <p:cNvPr id="12" name="TextBox 11">
            <a:extLst>
              <a:ext uri="{FF2B5EF4-FFF2-40B4-BE49-F238E27FC236}">
                <a16:creationId xmlns:a16="http://schemas.microsoft.com/office/drawing/2014/main" id="{ADF8F56B-2662-CD43-BD05-0AF493CFA50D}"/>
              </a:ext>
            </a:extLst>
          </p:cNvPr>
          <p:cNvSpPr txBox="1"/>
          <p:nvPr/>
        </p:nvSpPr>
        <p:spPr>
          <a:xfrm>
            <a:off x="247468" y="5807322"/>
            <a:ext cx="4820728" cy="830997"/>
          </a:xfrm>
          <a:prstGeom prst="rect">
            <a:avLst/>
          </a:prstGeom>
          <a:noFill/>
        </p:spPr>
        <p:txBody>
          <a:bodyPr wrap="square" rtlCol="0">
            <a:spAutoFit/>
          </a:bodyPr>
          <a:lstStyle/>
          <a:p>
            <a:r>
              <a:rPr lang="en-US" sz="2400" b="1" dirty="0">
                <a:solidFill>
                  <a:schemeClr val="bg1"/>
                </a:solidFill>
              </a:rPr>
              <a:t>Finish lighting has been installed in the library.</a:t>
            </a:r>
          </a:p>
        </p:txBody>
      </p:sp>
      <p:pic>
        <p:nvPicPr>
          <p:cNvPr id="4" name="Picture 3">
            <a:extLst>
              <a:ext uri="{FF2B5EF4-FFF2-40B4-BE49-F238E27FC236}">
                <a16:creationId xmlns:a16="http://schemas.microsoft.com/office/drawing/2014/main" id="{983CBC9E-85B5-B149-B772-EFC2B8FD627C}"/>
              </a:ext>
            </a:extLst>
          </p:cNvPr>
          <p:cNvPicPr>
            <a:picLocks noChangeAspect="1"/>
          </p:cNvPicPr>
          <p:nvPr/>
        </p:nvPicPr>
        <p:blipFill>
          <a:blip r:embed="rId5"/>
          <a:stretch>
            <a:fillRect/>
          </a:stretch>
        </p:blipFill>
        <p:spPr>
          <a:xfrm>
            <a:off x="5873161" y="239612"/>
            <a:ext cx="6095171" cy="4063447"/>
          </a:xfrm>
          <a:prstGeom prst="rect">
            <a:avLst/>
          </a:prstGeom>
          <a:ln w="19050">
            <a:solidFill>
              <a:schemeClr val="bg1"/>
            </a:solidFill>
          </a:ln>
        </p:spPr>
      </p:pic>
      <p:pic>
        <p:nvPicPr>
          <p:cNvPr id="14" name="Picture 13">
            <a:extLst>
              <a:ext uri="{FF2B5EF4-FFF2-40B4-BE49-F238E27FC236}">
                <a16:creationId xmlns:a16="http://schemas.microsoft.com/office/drawing/2014/main" id="{37E9F81E-1C0F-C842-9865-C222EE89DA89}"/>
              </a:ext>
            </a:extLst>
          </p:cNvPr>
          <p:cNvPicPr>
            <a:picLocks noChangeAspect="1"/>
          </p:cNvPicPr>
          <p:nvPr/>
        </p:nvPicPr>
        <p:blipFill>
          <a:blip r:embed="rId6"/>
          <a:stretch>
            <a:fillRect/>
          </a:stretch>
        </p:blipFill>
        <p:spPr>
          <a:xfrm>
            <a:off x="4991408" y="4165029"/>
            <a:ext cx="3668296" cy="2445530"/>
          </a:xfrm>
          <a:prstGeom prst="rect">
            <a:avLst/>
          </a:prstGeom>
          <a:ln w="19050">
            <a:solidFill>
              <a:schemeClr val="bg1"/>
            </a:solidFill>
          </a:ln>
        </p:spPr>
      </p:pic>
      <p:pic>
        <p:nvPicPr>
          <p:cNvPr id="8" name="Picture 7">
            <a:extLst>
              <a:ext uri="{FF2B5EF4-FFF2-40B4-BE49-F238E27FC236}">
                <a16:creationId xmlns:a16="http://schemas.microsoft.com/office/drawing/2014/main" id="{8D2A53A0-E2A5-844E-B6EC-11EA008FAD4B}"/>
              </a:ext>
            </a:extLst>
          </p:cNvPr>
          <p:cNvPicPr>
            <a:picLocks noChangeAspect="1"/>
          </p:cNvPicPr>
          <p:nvPr/>
        </p:nvPicPr>
        <p:blipFill>
          <a:blip r:embed="rId7"/>
          <a:stretch>
            <a:fillRect/>
          </a:stretch>
        </p:blipFill>
        <p:spPr>
          <a:xfrm>
            <a:off x="247468" y="2245173"/>
            <a:ext cx="5212037" cy="3474692"/>
          </a:xfrm>
          <a:prstGeom prst="rect">
            <a:avLst/>
          </a:prstGeom>
          <a:ln w="19050">
            <a:solidFill>
              <a:schemeClr val="bg1"/>
            </a:solidFill>
          </a:ln>
        </p:spPr>
      </p:pic>
      <p:sp>
        <p:nvSpPr>
          <p:cNvPr id="2" name="TextBox 1">
            <a:extLst>
              <a:ext uri="{FF2B5EF4-FFF2-40B4-BE49-F238E27FC236}">
                <a16:creationId xmlns:a16="http://schemas.microsoft.com/office/drawing/2014/main" id="{B96BCF8F-C4C4-4648-9FA4-304044F7D76A}"/>
              </a:ext>
            </a:extLst>
          </p:cNvPr>
          <p:cNvSpPr txBox="1"/>
          <p:nvPr/>
        </p:nvSpPr>
        <p:spPr>
          <a:xfrm>
            <a:off x="8920746" y="4431710"/>
            <a:ext cx="2903090" cy="1200329"/>
          </a:xfrm>
          <a:prstGeom prst="rect">
            <a:avLst/>
          </a:prstGeom>
          <a:noFill/>
        </p:spPr>
        <p:txBody>
          <a:bodyPr wrap="square" rtlCol="0">
            <a:spAutoFit/>
          </a:bodyPr>
          <a:lstStyle/>
          <a:p>
            <a:r>
              <a:rPr lang="en-US" sz="2400" b="1" dirty="0">
                <a:solidFill>
                  <a:schemeClr val="bg1"/>
                </a:solidFill>
              </a:rPr>
              <a:t>Main foyer is receiving final coat of paint.</a:t>
            </a:r>
          </a:p>
        </p:txBody>
      </p:sp>
    </p:spTree>
    <p:extLst>
      <p:ext uri="{BB962C8B-B14F-4D97-AF65-F5344CB8AC3E}">
        <p14:creationId xmlns:p14="http://schemas.microsoft.com/office/powerpoint/2010/main" val="11983189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D84E2F6FB1944BF91CE01D4BF8844" ma:contentTypeVersion="13" ma:contentTypeDescription="Create a new document." ma:contentTypeScope="" ma:versionID="d7819b71fd3688d841f02e9a2923b9ac">
  <xsd:schema xmlns:xsd="http://www.w3.org/2001/XMLSchema" xmlns:xs="http://www.w3.org/2001/XMLSchema" xmlns:p="http://schemas.microsoft.com/office/2006/metadata/properties" xmlns:ns3="9df80b2f-46d2-4a08-ae06-a314dd06e594" xmlns:ns4="c4f6b82e-230e-4045-9f9b-3405b88e12bd" targetNamespace="http://schemas.microsoft.com/office/2006/metadata/properties" ma:root="true" ma:fieldsID="d4d0ccffbf81d4fa25e683b982ac43a7" ns3:_="" ns4:_="">
    <xsd:import namespace="9df80b2f-46d2-4a08-ae06-a314dd06e594"/>
    <xsd:import namespace="c4f6b82e-230e-4045-9f9b-3405b88e12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f80b2f-46d2-4a08-ae06-a314dd06e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f6b82e-230e-4045-9f9b-3405b88e12b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7C778F-2606-41F3-86B5-9AB67DE986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f80b2f-46d2-4a08-ae06-a314dd06e594"/>
    <ds:schemaRef ds:uri="c4f6b82e-230e-4045-9f9b-3405b88e1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EC3EFE-386B-4088-92EF-9A2E74818EBD}">
  <ds:schemaRefs>
    <ds:schemaRef ds:uri="c4f6b82e-230e-4045-9f9b-3405b88e12bd"/>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9df80b2f-46d2-4a08-ae06-a314dd06e594"/>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46595A60-F1E5-485D-8958-548F26ABFE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13305</TotalTime>
  <Words>346</Words>
  <Application>Microsoft Office PowerPoint</Application>
  <PresentationFormat>Widescreen</PresentationFormat>
  <Paragraphs>32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D. Nethery</dc:creator>
  <cp:lastModifiedBy>Alisa Harner</cp:lastModifiedBy>
  <cp:revision>422</cp:revision>
  <cp:lastPrinted>2021-05-12T20:10:22Z</cp:lastPrinted>
  <dcterms:created xsi:type="dcterms:W3CDTF">2019-04-09T16:54:08Z</dcterms:created>
  <dcterms:modified xsi:type="dcterms:W3CDTF">2021-05-18T13:47:17Z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0x010100573D84E2F6FB1944BF91CE01D4BF8844</vt:lpwstr>
  </property>
</Properties>
</file>